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73" r:id="rId2"/>
    <p:sldId id="268" r:id="rId3"/>
    <p:sldId id="261" r:id="rId4"/>
    <p:sldId id="263" r:id="rId5"/>
    <p:sldId id="269" r:id="rId6"/>
    <p:sldId id="265" r:id="rId7"/>
    <p:sldId id="271" r:id="rId8"/>
    <p:sldId id="272" r:id="rId9"/>
    <p:sldId id="266" r:id="rId10"/>
    <p:sldId id="267" r:id="rId11"/>
    <p:sldId id="264" r:id="rId12"/>
    <p:sldId id="277" r:id="rId13"/>
    <p:sldId id="275" r:id="rId14"/>
    <p:sldId id="278" r:id="rId15"/>
    <p:sldId id="276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lv0b8j6/jBVArkx4swzMw==" hashData="oiEWpyfvlEBIwmXhBEu8p4TM/ukgbNaE8JDu1FZdGJGkp1ZUNgBRZvSH+AdJnHMjSMp3Pu3vFTMCSHfcE61PB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4"/>
    <p:restoredTop sz="88480"/>
  </p:normalViewPr>
  <p:slideViewPr>
    <p:cSldViewPr snapToGrid="0" snapToObjects="1">
      <p:cViewPr varScale="1">
        <p:scale>
          <a:sx n="88" d="100"/>
          <a:sy n="88" d="100"/>
        </p:scale>
        <p:origin x="93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4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ffen\Documents\MedCloud\Impfen\Impfpflicht\Daten%20Masern\Masern%20in%20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Masern%20in%20der%20EU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Masern%20in%20der%20EU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Masern%20in%20der%20EU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ffen\Documents\MedCloud\Impfen\Impfpflicht\Daten%20Masern\Masern%20in%20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Faktencheck%20Impfquoten%20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ffen\Documents\MedCloud\Impfen\Impfpflicht\Daten%20Masern\Faktencheck%20nach%20Bundesla&#776;nder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ffen\Documents\MedCloud\Impfen\Impfpflicht\Daten%20Masern\BZG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ffen\Documents\MedCloud\Impfen\Impfpflicht\Daten%20Masern\BZG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Masern%20in%20der%20EU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Masern%20in%20der%20EU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effen/Documents/MedCloud/Impfen/Impfpflicht/Daten%20Masern/Masern%20in%20der%20EU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Kalenderwochen!$A$58</c:f>
              <c:strCache>
                <c:ptCount val="1"/>
                <c:pt idx="0">
                  <c:v>Masernfälle pro Jahr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3A-AA47-B79A-7A967FAEED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Kalenderwochen!$B$3:$T$3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Kalenderwochen!$B$58:$T$58</c:f>
              <c:numCache>
                <c:formatCode>General</c:formatCode>
                <c:ptCount val="19"/>
                <c:pt idx="0">
                  <c:v>6039</c:v>
                </c:pt>
                <c:pt idx="1">
                  <c:v>4656</c:v>
                </c:pt>
                <c:pt idx="2">
                  <c:v>777</c:v>
                </c:pt>
                <c:pt idx="3">
                  <c:v>123</c:v>
                </c:pt>
                <c:pt idx="4">
                  <c:v>781</c:v>
                </c:pt>
                <c:pt idx="5">
                  <c:v>2308</c:v>
                </c:pt>
                <c:pt idx="6">
                  <c:v>566</c:v>
                </c:pt>
                <c:pt idx="7">
                  <c:v>915</c:v>
                </c:pt>
                <c:pt idx="8">
                  <c:v>572</c:v>
                </c:pt>
                <c:pt idx="9">
                  <c:v>780</c:v>
                </c:pt>
                <c:pt idx="10">
                  <c:v>1608</c:v>
                </c:pt>
                <c:pt idx="11">
                  <c:v>165</c:v>
                </c:pt>
                <c:pt idx="12">
                  <c:v>1768</c:v>
                </c:pt>
                <c:pt idx="13">
                  <c:v>442</c:v>
                </c:pt>
                <c:pt idx="14">
                  <c:v>2465</c:v>
                </c:pt>
                <c:pt idx="15">
                  <c:v>325</c:v>
                </c:pt>
                <c:pt idx="16">
                  <c:v>929</c:v>
                </c:pt>
                <c:pt idx="17">
                  <c:v>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3A-AA47-B79A-7A967FAEE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2189088"/>
        <c:axId val="245234672"/>
      </c:barChart>
      <c:catAx>
        <c:axId val="2421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45234672"/>
        <c:crosses val="autoZero"/>
        <c:auto val="1"/>
        <c:lblAlgn val="ctr"/>
        <c:lblOffset val="100"/>
        <c:noMultiLvlLbl val="0"/>
      </c:catAx>
      <c:valAx>
        <c:axId val="245234672"/>
        <c:scaling>
          <c:orientation val="minMax"/>
          <c:max val="6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4218908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E4-3541-9496-95070189819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E4-3541-9496-95070189819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E4-3541-9496-95070189819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E4-3541-9496-950701898191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E4-3541-9496-950701898191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5E4-3541-9496-950701898191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5E4-3541-9496-950701898191}"/>
              </c:ext>
            </c:extLst>
          </c:dPt>
          <c:dPt>
            <c:idx val="2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5E4-3541-9496-950701898191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5E4-3541-9496-950701898191}"/>
              </c:ext>
            </c:extLst>
          </c:dPt>
          <c:cat>
            <c:strRef>
              <c:f>'Last 12 months'!$B$98:$B$127</c:f>
              <c:strCache>
                <c:ptCount val="30"/>
                <c:pt idx="0">
                  <c:v>Ungarn</c:v>
                </c:pt>
                <c:pt idx="1">
                  <c:v>Slowakei</c:v>
                </c:pt>
                <c:pt idx="2">
                  <c:v>Kroatien</c:v>
                </c:pt>
                <c:pt idx="3">
                  <c:v>Schweden</c:v>
                </c:pt>
                <c:pt idx="4">
                  <c:v>Portugal</c:v>
                </c:pt>
                <c:pt idx="5">
                  <c:v>Island</c:v>
                </c:pt>
                <c:pt idx="6">
                  <c:v>Slowenien</c:v>
                </c:pt>
                <c:pt idx="7">
                  <c:v>Spanien</c:v>
                </c:pt>
                <c:pt idx="8">
                  <c:v>Deutschland</c:v>
                </c:pt>
                <c:pt idx="9">
                  <c:v>Polen</c:v>
                </c:pt>
                <c:pt idx="10">
                  <c:v>Finnland</c:v>
                </c:pt>
                <c:pt idx="11">
                  <c:v>Bulgarien</c:v>
                </c:pt>
                <c:pt idx="12">
                  <c:v>Litauen</c:v>
                </c:pt>
                <c:pt idx="13">
                  <c:v>Norwegen</c:v>
                </c:pt>
                <c:pt idx="14">
                  <c:v>Estland</c:v>
                </c:pt>
                <c:pt idx="15">
                  <c:v>Niederlande</c:v>
                </c:pt>
                <c:pt idx="16">
                  <c:v>Tschechien</c:v>
                </c:pt>
                <c:pt idx="17">
                  <c:v>Lettland</c:v>
                </c:pt>
                <c:pt idx="18">
                  <c:v>Dänemark</c:v>
                </c:pt>
                <c:pt idx="19">
                  <c:v>Zypern</c:v>
                </c:pt>
                <c:pt idx="20">
                  <c:v>Großbritannien</c:v>
                </c:pt>
                <c:pt idx="21">
                  <c:v>Italien</c:v>
                </c:pt>
                <c:pt idx="22">
                  <c:v>Luxemburg</c:v>
                </c:pt>
                <c:pt idx="23">
                  <c:v>Belgien</c:v>
                </c:pt>
                <c:pt idx="24">
                  <c:v>Österreich</c:v>
                </c:pt>
                <c:pt idx="25">
                  <c:v>Griechenland</c:v>
                </c:pt>
                <c:pt idx="26">
                  <c:v>Malta</c:v>
                </c:pt>
                <c:pt idx="27">
                  <c:v>Frankreich</c:v>
                </c:pt>
                <c:pt idx="28">
                  <c:v>Rumänien</c:v>
                </c:pt>
                <c:pt idx="29">
                  <c:v>Irland</c:v>
                </c:pt>
              </c:strCache>
            </c:strRef>
          </c:cat>
          <c:val>
            <c:numRef>
              <c:f>'Last 12 months'!$E$98:$E$127</c:f>
              <c:numCache>
                <c:formatCode>General</c:formatCode>
                <c:ptCount val="30"/>
                <c:pt idx="0">
                  <c:v>99</c:v>
                </c:pt>
                <c:pt idx="1">
                  <c:v>97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94</c:v>
                </c:pt>
                <c:pt idx="7">
                  <c:v>93</c:v>
                </c:pt>
                <c:pt idx="8">
                  <c:v>93</c:v>
                </c:pt>
                <c:pt idx="9">
                  <c:v>93</c:v>
                </c:pt>
                <c:pt idx="10">
                  <c:v>92</c:v>
                </c:pt>
                <c:pt idx="11">
                  <c:v>92</c:v>
                </c:pt>
                <c:pt idx="12">
                  <c:v>92</c:v>
                </c:pt>
                <c:pt idx="13">
                  <c:v>91</c:v>
                </c:pt>
                <c:pt idx="14">
                  <c:v>91</c:v>
                </c:pt>
                <c:pt idx="15">
                  <c:v>90</c:v>
                </c:pt>
                <c:pt idx="16">
                  <c:v>90</c:v>
                </c:pt>
                <c:pt idx="17">
                  <c:v>89</c:v>
                </c:pt>
                <c:pt idx="18">
                  <c:v>88</c:v>
                </c:pt>
                <c:pt idx="19">
                  <c:v>88</c:v>
                </c:pt>
                <c:pt idx="20">
                  <c:v>88</c:v>
                </c:pt>
                <c:pt idx="21">
                  <c:v>86</c:v>
                </c:pt>
                <c:pt idx="22">
                  <c:v>86</c:v>
                </c:pt>
                <c:pt idx="23">
                  <c:v>85</c:v>
                </c:pt>
                <c:pt idx="24">
                  <c:v>84</c:v>
                </c:pt>
                <c:pt idx="25">
                  <c:v>83</c:v>
                </c:pt>
                <c:pt idx="26">
                  <c:v>83</c:v>
                </c:pt>
                <c:pt idx="27">
                  <c:v>80</c:v>
                </c:pt>
                <c:pt idx="28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E4-3541-9496-950701898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3186719"/>
        <c:axId val="702784591"/>
      </c:barChart>
      <c:catAx>
        <c:axId val="703186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02784591"/>
        <c:crosses val="autoZero"/>
        <c:auto val="1"/>
        <c:lblAlgn val="ctr"/>
        <c:lblOffset val="100"/>
        <c:noMultiLvlLbl val="0"/>
      </c:catAx>
      <c:valAx>
        <c:axId val="702784591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03186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01-264D-8F33-28655DD6947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01-264D-8F33-28655DD69475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01-264D-8F33-28655DD69475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01-264D-8F33-28655DD69475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01-264D-8F33-28655DD69475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01-264D-8F33-28655DD69475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101-264D-8F33-28655DD69475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01-264D-8F33-28655DD69475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101-264D-8F33-28655DD69475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101-264D-8F33-28655DD69475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101-264D-8F33-28655DD69475}"/>
              </c:ext>
            </c:extLst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101-264D-8F33-28655DD69475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101-264D-8F33-28655DD69475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101-264D-8F33-28655DD69475}"/>
              </c:ext>
            </c:extLst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101-264D-8F33-28655DD69475}"/>
              </c:ext>
            </c:extLst>
          </c:dPt>
          <c:dPt>
            <c:idx val="29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101-264D-8F33-28655DD69475}"/>
              </c:ext>
            </c:extLst>
          </c:dPt>
          <c:cat>
            <c:strRef>
              <c:f>'Last 12 months'!$B$7:$B$36</c:f>
              <c:strCache>
                <c:ptCount val="30"/>
                <c:pt idx="0">
                  <c:v>Ungarn</c:v>
                </c:pt>
                <c:pt idx="1">
                  <c:v>Kroatien</c:v>
                </c:pt>
                <c:pt idx="2">
                  <c:v>Schweden</c:v>
                </c:pt>
                <c:pt idx="3">
                  <c:v>Lettland</c:v>
                </c:pt>
                <c:pt idx="4">
                  <c:v>Niederlande</c:v>
                </c:pt>
                <c:pt idx="5">
                  <c:v>Norwegen</c:v>
                </c:pt>
                <c:pt idx="6">
                  <c:v>Finnland</c:v>
                </c:pt>
                <c:pt idx="7">
                  <c:v>Dänemark</c:v>
                </c:pt>
                <c:pt idx="8">
                  <c:v>Griechenland</c:v>
                </c:pt>
                <c:pt idx="9">
                  <c:v>Portugal</c:v>
                </c:pt>
                <c:pt idx="10">
                  <c:v>Spanien</c:v>
                </c:pt>
                <c:pt idx="11">
                  <c:v>Deutschland</c:v>
                </c:pt>
                <c:pt idx="12">
                  <c:v>Zypern</c:v>
                </c:pt>
                <c:pt idx="13">
                  <c:v>Slowenien</c:v>
                </c:pt>
                <c:pt idx="14">
                  <c:v>Großbritannien</c:v>
                </c:pt>
                <c:pt idx="15">
                  <c:v>Österreich</c:v>
                </c:pt>
                <c:pt idx="16">
                  <c:v>Irland</c:v>
                </c:pt>
                <c:pt idx="17">
                  <c:v>Estland</c:v>
                </c:pt>
                <c:pt idx="18">
                  <c:v>Island</c:v>
                </c:pt>
                <c:pt idx="19">
                  <c:v>Italien</c:v>
                </c:pt>
                <c:pt idx="20">
                  <c:v>Frankreich</c:v>
                </c:pt>
                <c:pt idx="21">
                  <c:v>Belgien</c:v>
                </c:pt>
                <c:pt idx="22">
                  <c:v>Polen</c:v>
                </c:pt>
                <c:pt idx="23">
                  <c:v>Luxemburg</c:v>
                </c:pt>
                <c:pt idx="24">
                  <c:v>Tschechien</c:v>
                </c:pt>
                <c:pt idx="25">
                  <c:v>Malta</c:v>
                </c:pt>
                <c:pt idx="26">
                  <c:v>Rumänien</c:v>
                </c:pt>
                <c:pt idx="27">
                  <c:v>Slowakei</c:v>
                </c:pt>
                <c:pt idx="28">
                  <c:v>Bulgarien</c:v>
                </c:pt>
                <c:pt idx="29">
                  <c:v>Litauen</c:v>
                </c:pt>
              </c:strCache>
            </c:strRef>
          </c:cat>
          <c:val>
            <c:numRef>
              <c:f>'Last 12 months'!$C$7:$C$36</c:f>
              <c:numCache>
                <c:formatCode>General</c:formatCode>
                <c:ptCount val="30"/>
                <c:pt idx="0">
                  <c:v>2.5</c:v>
                </c:pt>
                <c:pt idx="1">
                  <c:v>2.9</c:v>
                </c:pt>
                <c:pt idx="2">
                  <c:v>2.9</c:v>
                </c:pt>
                <c:pt idx="3">
                  <c:v>3.1</c:v>
                </c:pt>
                <c:pt idx="4">
                  <c:v>3.3</c:v>
                </c:pt>
                <c:pt idx="5">
                  <c:v>3.4</c:v>
                </c:pt>
                <c:pt idx="6">
                  <c:v>3.5</c:v>
                </c:pt>
                <c:pt idx="7">
                  <c:v>3.5</c:v>
                </c:pt>
                <c:pt idx="8">
                  <c:v>4.9000000000000004</c:v>
                </c:pt>
                <c:pt idx="9">
                  <c:v>5.2</c:v>
                </c:pt>
                <c:pt idx="10">
                  <c:v>5.3</c:v>
                </c:pt>
                <c:pt idx="11">
                  <c:v>6.4</c:v>
                </c:pt>
                <c:pt idx="12">
                  <c:v>6.9</c:v>
                </c:pt>
                <c:pt idx="13">
                  <c:v>9.1999999999999993</c:v>
                </c:pt>
                <c:pt idx="14">
                  <c:v>11.1</c:v>
                </c:pt>
                <c:pt idx="15">
                  <c:v>17.100000000000001</c:v>
                </c:pt>
                <c:pt idx="16">
                  <c:v>17.600000000000001</c:v>
                </c:pt>
                <c:pt idx="17">
                  <c:v>18.899999999999999</c:v>
                </c:pt>
                <c:pt idx="18">
                  <c:v>23</c:v>
                </c:pt>
                <c:pt idx="19">
                  <c:v>30.5</c:v>
                </c:pt>
                <c:pt idx="20">
                  <c:v>38.200000000000003</c:v>
                </c:pt>
                <c:pt idx="21">
                  <c:v>39.200000000000003</c:v>
                </c:pt>
                <c:pt idx="22">
                  <c:v>41.6</c:v>
                </c:pt>
                <c:pt idx="23">
                  <c:v>44.9</c:v>
                </c:pt>
                <c:pt idx="24">
                  <c:v>59.9</c:v>
                </c:pt>
                <c:pt idx="25">
                  <c:v>63.1</c:v>
                </c:pt>
                <c:pt idx="26">
                  <c:v>74.400000000000006</c:v>
                </c:pt>
                <c:pt idx="27">
                  <c:v>97.2</c:v>
                </c:pt>
                <c:pt idx="28">
                  <c:v>158.30000000000001</c:v>
                </c:pt>
                <c:pt idx="29">
                  <c:v>282.3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F101-264D-8F33-28655DD69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5431199"/>
        <c:axId val="656073039"/>
      </c:barChart>
      <c:catAx>
        <c:axId val="65543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56073039"/>
        <c:crosses val="autoZero"/>
        <c:auto val="1"/>
        <c:lblAlgn val="ctr"/>
        <c:lblOffset val="100"/>
        <c:noMultiLvlLbl val="0"/>
      </c:catAx>
      <c:valAx>
        <c:axId val="656073039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Fälle/Jahr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5543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01-264D-8F33-28655DD6947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01-264D-8F33-28655DD69475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01-264D-8F33-28655DD69475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101-264D-8F33-28655DD69475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01-264D-8F33-28655DD69475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01-264D-8F33-28655DD69475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101-264D-8F33-28655DD69475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01-264D-8F33-28655DD69475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101-264D-8F33-28655DD69475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101-264D-8F33-28655DD69475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101-264D-8F33-28655DD69475}"/>
              </c:ext>
            </c:extLst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101-264D-8F33-28655DD69475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101-264D-8F33-28655DD69475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101-264D-8F33-28655DD69475}"/>
              </c:ext>
            </c:extLst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101-264D-8F33-28655DD69475}"/>
              </c:ext>
            </c:extLst>
          </c:dPt>
          <c:dPt>
            <c:idx val="29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101-264D-8F33-28655DD69475}"/>
              </c:ext>
            </c:extLst>
          </c:dPt>
          <c:cat>
            <c:strRef>
              <c:f>'Last 12 months'!$B$7:$B$36</c:f>
              <c:strCache>
                <c:ptCount val="30"/>
                <c:pt idx="0">
                  <c:v>Ungarn</c:v>
                </c:pt>
                <c:pt idx="1">
                  <c:v>Kroatien</c:v>
                </c:pt>
                <c:pt idx="2">
                  <c:v>Schweden</c:v>
                </c:pt>
                <c:pt idx="3">
                  <c:v>Lettland</c:v>
                </c:pt>
                <c:pt idx="4">
                  <c:v>Niederlande</c:v>
                </c:pt>
                <c:pt idx="5">
                  <c:v>Norwegen</c:v>
                </c:pt>
                <c:pt idx="6">
                  <c:v>Finnland</c:v>
                </c:pt>
                <c:pt idx="7">
                  <c:v>Dänemark</c:v>
                </c:pt>
                <c:pt idx="8">
                  <c:v>Griechenland</c:v>
                </c:pt>
                <c:pt idx="9">
                  <c:v>Portugal</c:v>
                </c:pt>
                <c:pt idx="10">
                  <c:v>Spanien</c:v>
                </c:pt>
                <c:pt idx="11">
                  <c:v>Deutschland</c:v>
                </c:pt>
                <c:pt idx="12">
                  <c:v>Zypern</c:v>
                </c:pt>
                <c:pt idx="13">
                  <c:v>Slowenien</c:v>
                </c:pt>
                <c:pt idx="14">
                  <c:v>Großbritannien</c:v>
                </c:pt>
                <c:pt idx="15">
                  <c:v>Österreich</c:v>
                </c:pt>
                <c:pt idx="16">
                  <c:v>Irland</c:v>
                </c:pt>
                <c:pt idx="17">
                  <c:v>Estland</c:v>
                </c:pt>
                <c:pt idx="18">
                  <c:v>Island</c:v>
                </c:pt>
                <c:pt idx="19">
                  <c:v>Italien</c:v>
                </c:pt>
                <c:pt idx="20">
                  <c:v>Frankreich</c:v>
                </c:pt>
                <c:pt idx="21">
                  <c:v>Belgien</c:v>
                </c:pt>
                <c:pt idx="22">
                  <c:v>Polen</c:v>
                </c:pt>
                <c:pt idx="23">
                  <c:v>Luxemburg</c:v>
                </c:pt>
                <c:pt idx="24">
                  <c:v>Tschechien</c:v>
                </c:pt>
                <c:pt idx="25">
                  <c:v>Malta</c:v>
                </c:pt>
                <c:pt idx="26">
                  <c:v>Rumänien</c:v>
                </c:pt>
                <c:pt idx="27">
                  <c:v>Slowakei</c:v>
                </c:pt>
                <c:pt idx="28">
                  <c:v>Bulgarien</c:v>
                </c:pt>
                <c:pt idx="29">
                  <c:v>Litauen</c:v>
                </c:pt>
              </c:strCache>
            </c:strRef>
          </c:cat>
          <c:val>
            <c:numRef>
              <c:f>'Last 12 months'!$C$7:$C$36</c:f>
              <c:numCache>
                <c:formatCode>General</c:formatCode>
                <c:ptCount val="30"/>
                <c:pt idx="0">
                  <c:v>2.5</c:v>
                </c:pt>
                <c:pt idx="1">
                  <c:v>2.9</c:v>
                </c:pt>
                <c:pt idx="2">
                  <c:v>2.9</c:v>
                </c:pt>
                <c:pt idx="3">
                  <c:v>3.1</c:v>
                </c:pt>
                <c:pt idx="4">
                  <c:v>3.3</c:v>
                </c:pt>
                <c:pt idx="5">
                  <c:v>3.4</c:v>
                </c:pt>
                <c:pt idx="6">
                  <c:v>3.5</c:v>
                </c:pt>
                <c:pt idx="7">
                  <c:v>3.5</c:v>
                </c:pt>
                <c:pt idx="8">
                  <c:v>4.9000000000000004</c:v>
                </c:pt>
                <c:pt idx="9">
                  <c:v>5.2</c:v>
                </c:pt>
                <c:pt idx="10">
                  <c:v>5.3</c:v>
                </c:pt>
                <c:pt idx="11">
                  <c:v>6.4</c:v>
                </c:pt>
                <c:pt idx="12">
                  <c:v>6.9</c:v>
                </c:pt>
                <c:pt idx="13">
                  <c:v>9.1999999999999993</c:v>
                </c:pt>
                <c:pt idx="14">
                  <c:v>11.1</c:v>
                </c:pt>
                <c:pt idx="15">
                  <c:v>17.100000000000001</c:v>
                </c:pt>
                <c:pt idx="16">
                  <c:v>17.600000000000001</c:v>
                </c:pt>
                <c:pt idx="17">
                  <c:v>18.899999999999999</c:v>
                </c:pt>
                <c:pt idx="18">
                  <c:v>23</c:v>
                </c:pt>
                <c:pt idx="19">
                  <c:v>30.5</c:v>
                </c:pt>
                <c:pt idx="20">
                  <c:v>38.200000000000003</c:v>
                </c:pt>
                <c:pt idx="21">
                  <c:v>39.200000000000003</c:v>
                </c:pt>
                <c:pt idx="22">
                  <c:v>41.6</c:v>
                </c:pt>
                <c:pt idx="23">
                  <c:v>44.9</c:v>
                </c:pt>
                <c:pt idx="24">
                  <c:v>59.9</c:v>
                </c:pt>
                <c:pt idx="25">
                  <c:v>63.1</c:v>
                </c:pt>
                <c:pt idx="26">
                  <c:v>74.400000000000006</c:v>
                </c:pt>
                <c:pt idx="27">
                  <c:v>97.2</c:v>
                </c:pt>
                <c:pt idx="28">
                  <c:v>158.30000000000001</c:v>
                </c:pt>
                <c:pt idx="29">
                  <c:v>282.3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F101-264D-8F33-28655DD69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5431199"/>
        <c:axId val="656073039"/>
      </c:barChart>
      <c:catAx>
        <c:axId val="65543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56073039"/>
        <c:crosses val="autoZero"/>
        <c:auto val="1"/>
        <c:lblAlgn val="ctr"/>
        <c:lblOffset val="100"/>
        <c:noMultiLvlLbl val="0"/>
      </c:catAx>
      <c:valAx>
        <c:axId val="656073039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Fälle/Jahr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5543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075110456553761E-2"/>
          <c:y val="1.7502543173046659E-2"/>
          <c:w val="0.86449484536082477"/>
          <c:h val="0.91285320436141015"/>
        </c:manualLayout>
      </c:layout>
      <c:lineChart>
        <c:grouping val="standard"/>
        <c:varyColors val="0"/>
        <c:ser>
          <c:idx val="0"/>
          <c:order val="0"/>
          <c:tx>
            <c:strRef>
              <c:f>'Fallzahlen nach Alter'!$A$95</c:f>
              <c:strCache>
                <c:ptCount val="1"/>
                <c:pt idx="0">
                  <c:v>Anteil Kinder ≤ 14 Jahre in %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788479042676139E-2"/>
                  <c:y val="-3.31571133500997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120343150605417E-2"/>
                      <c:h val="4.5797869600204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DEF9-864E-9C4B-0AB36AC7A1F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F9-864E-9C4B-0AB36AC7A1F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F9-864E-9C4B-0AB36AC7A1F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F9-864E-9C4B-0AB36AC7A1F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F9-864E-9C4B-0AB36AC7A1F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F9-864E-9C4B-0AB36AC7A1F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F9-864E-9C4B-0AB36AC7A1F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F9-864E-9C4B-0AB36AC7A1F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F9-864E-9C4B-0AB36AC7A1F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F9-864E-9C4B-0AB36AC7A1F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F9-864E-9C4B-0AB36AC7A1F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EF9-864E-9C4B-0AB36AC7A1F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F9-864E-9C4B-0AB36AC7A1F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F9-864E-9C4B-0AB36AC7A1F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EF9-864E-9C4B-0AB36AC7A1F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F9-864E-9C4B-0AB36AC7A1F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EF9-864E-9C4B-0AB36AC7A1F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F9-864E-9C4B-0AB36AC7A1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'Fallzahlen nach Alter'!$C$95:$U$95</c:f>
              <c:numCache>
                <c:formatCode>0</c:formatCode>
                <c:ptCount val="19"/>
                <c:pt idx="0">
                  <c:v>73.455870177181652</c:v>
                </c:pt>
                <c:pt idx="1">
                  <c:v>83.741408934707906</c:v>
                </c:pt>
                <c:pt idx="2">
                  <c:v>85.328185328185327</c:v>
                </c:pt>
                <c:pt idx="3">
                  <c:v>69.105691056910572</c:v>
                </c:pt>
                <c:pt idx="4">
                  <c:v>75.928297055057627</c:v>
                </c:pt>
                <c:pt idx="5">
                  <c:v>64.861351819757374</c:v>
                </c:pt>
                <c:pt idx="6">
                  <c:v>64.310954063604242</c:v>
                </c:pt>
                <c:pt idx="7">
                  <c:v>68.1967213114754</c:v>
                </c:pt>
                <c:pt idx="8">
                  <c:v>55.944055944055947</c:v>
                </c:pt>
                <c:pt idx="9">
                  <c:v>55.897435897435898</c:v>
                </c:pt>
                <c:pt idx="10">
                  <c:v>59.32835820895523</c:v>
                </c:pt>
                <c:pt idx="11">
                  <c:v>40.606060606060609</c:v>
                </c:pt>
                <c:pt idx="12">
                  <c:v>46.210407239819006</c:v>
                </c:pt>
                <c:pt idx="13">
                  <c:v>47.058823529411768</c:v>
                </c:pt>
                <c:pt idx="14">
                  <c:v>48.924949290060852</c:v>
                </c:pt>
                <c:pt idx="15">
                  <c:v>56</c:v>
                </c:pt>
                <c:pt idx="16">
                  <c:v>50.484391819160393</c:v>
                </c:pt>
                <c:pt idx="17">
                  <c:v>40.883977900552487</c:v>
                </c:pt>
                <c:pt idx="18">
                  <c:v>35.876288659793815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8E-7A4B-A062-45EA202BEAF5}"/>
            </c:ext>
          </c:extLst>
        </c:ser>
        <c:ser>
          <c:idx val="3"/>
          <c:order val="1"/>
          <c:tx>
            <c:strRef>
              <c:f>'Fallzahlen nach Alter'!$A$96</c:f>
              <c:strCache>
                <c:ptCount val="1"/>
                <c:pt idx="0">
                  <c:v>Anteil Erwachsener in %</c:v>
                </c:pt>
              </c:strCache>
            </c:strRef>
          </c:tx>
          <c:spPr>
            <a:ln w="635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514190744008334E-2"/>
                  <c:y val="3.0700223134993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8E-7A4B-A062-45EA202BEAF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EF9-864E-9C4B-0AB36AC7A1F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EF9-864E-9C4B-0AB36AC7A1F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8E-7A4B-A062-45EA202BEA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EF9-864E-9C4B-0AB36AC7A1F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EF9-864E-9C4B-0AB36AC7A1F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8E-7A4B-A062-45EA202BEAF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EF9-864E-9C4B-0AB36AC7A1F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8E-7A4B-A062-45EA202BEAF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EF9-864E-9C4B-0AB36AC7A1F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EF9-864E-9C4B-0AB36AC7A1F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8E-7A4B-A062-45EA202BEAF5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EF9-864E-9C4B-0AB36AC7A1F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F9-864E-9C4B-0AB36AC7A1F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EF9-864E-9C4B-0AB36AC7A1F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EF9-864E-9C4B-0AB36AC7A1F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EF9-864E-9C4B-0AB36AC7A1FA}"/>
                </c:ext>
              </c:extLst>
            </c:dLbl>
            <c:dLbl>
              <c:idx val="17"/>
              <c:layout>
                <c:manualLayout>
                  <c:x val="-4.8807301149212017E-3"/>
                  <c:y val="1.6093102004537556E-2"/>
                </c:manualLayout>
              </c:layout>
              <c:tx>
                <c:rich>
                  <a:bodyPr/>
                  <a:lstStyle/>
                  <a:p>
                    <a:fld id="{22CCA3B7-DE81-4548-965E-6B3BCA103769}" type="VALUE">
                      <a:rPr lang="en-US" b="1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08E-7A4B-A062-45EA202BEAF5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72D60623-E47B-6348-AD70-1FA00A442F8B}" type="VALUE">
                      <a:rPr lang="en-US" b="1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DEF9-864E-9C4B-0AB36AC7A1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'Fallzahlen nach Alter'!$C$2:$U$2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'Fallzahlen nach Alter'!$C$96:$U$96</c:f>
              <c:numCache>
                <c:formatCode>0</c:formatCode>
                <c:ptCount val="19"/>
                <c:pt idx="0">
                  <c:v>17.420102666004304</c:v>
                </c:pt>
                <c:pt idx="1">
                  <c:v>10.781786941580755</c:v>
                </c:pt>
                <c:pt idx="2">
                  <c:v>11.196911196911197</c:v>
                </c:pt>
                <c:pt idx="3">
                  <c:v>23.577235772357724</c:v>
                </c:pt>
                <c:pt idx="4">
                  <c:v>19.334186939820743</c:v>
                </c:pt>
                <c:pt idx="5">
                  <c:v>22.963604852686309</c:v>
                </c:pt>
                <c:pt idx="6">
                  <c:v>27.915194346289752</c:v>
                </c:pt>
                <c:pt idx="7">
                  <c:v>21.420765027322403</c:v>
                </c:pt>
                <c:pt idx="8">
                  <c:v>35.489510489510494</c:v>
                </c:pt>
                <c:pt idx="9">
                  <c:v>32.179487179487182</c:v>
                </c:pt>
                <c:pt idx="10">
                  <c:v>31.094527363184081</c:v>
                </c:pt>
                <c:pt idx="11">
                  <c:v>45.45454545454546</c:v>
                </c:pt>
                <c:pt idx="12">
                  <c:v>42.816742081447963</c:v>
                </c:pt>
                <c:pt idx="13">
                  <c:v>46.606334841628957</c:v>
                </c:pt>
                <c:pt idx="14">
                  <c:v>41.987829614604465</c:v>
                </c:pt>
                <c:pt idx="15">
                  <c:v>39.07692307692308</c:v>
                </c:pt>
                <c:pt idx="16">
                  <c:v>41.550053821313242</c:v>
                </c:pt>
                <c:pt idx="17">
                  <c:v>52.670349907918968</c:v>
                </c:pt>
                <c:pt idx="18">
                  <c:v>56.701030927835056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08E-7A4B-A062-45EA202BE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9169552"/>
        <c:axId val="1279171232"/>
      </c:lineChart>
      <c:catAx>
        <c:axId val="12791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79171232"/>
        <c:crosses val="autoZero"/>
        <c:auto val="1"/>
        <c:lblAlgn val="ctr"/>
        <c:lblOffset val="100"/>
        <c:noMultiLvlLbl val="0"/>
      </c:catAx>
      <c:valAx>
        <c:axId val="1279171232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de-DE" sz="14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an den Masernfällen/Jahr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25197435248938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791695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97114258639056"/>
          <c:y val="0.1157002778821364"/>
          <c:w val="0.2859419649546367"/>
          <c:h val="0.10340765960990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86378059594659E-2"/>
          <c:y val="3.2788671023965141E-2"/>
          <c:w val="0.87235397814079219"/>
          <c:h val="0.83674214742764996"/>
        </c:manualLayout>
      </c:layout>
      <c:lineChart>
        <c:grouping val="standard"/>
        <c:varyColors val="0"/>
        <c:ser>
          <c:idx val="0"/>
          <c:order val="0"/>
          <c:tx>
            <c:strRef>
              <c:f>Deutschland!$A$26</c:f>
              <c:strCache>
                <c:ptCount val="1"/>
                <c:pt idx="0">
                  <c:v>Erste Masernimpfung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Deutschland!$H$2:$R$2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Deutschland!$H$26:$R$26</c:f>
              <c:numCache>
                <c:formatCode>General</c:formatCode>
                <c:ptCount val="11"/>
                <c:pt idx="0">
                  <c:v>95.4</c:v>
                </c:pt>
                <c:pt idx="1">
                  <c:v>95.9</c:v>
                </c:pt>
                <c:pt idx="2">
                  <c:v>96.1</c:v>
                </c:pt>
                <c:pt idx="3">
                  <c:v>96.1</c:v>
                </c:pt>
                <c:pt idx="4">
                  <c:v>96.6</c:v>
                </c:pt>
                <c:pt idx="5">
                  <c:v>96.7</c:v>
                </c:pt>
                <c:pt idx="6">
                  <c:v>96.7</c:v>
                </c:pt>
                <c:pt idx="7">
                  <c:v>96.8</c:v>
                </c:pt>
                <c:pt idx="8">
                  <c:v>96.8</c:v>
                </c:pt>
                <c:pt idx="9">
                  <c:v>97.1</c:v>
                </c:pt>
                <c:pt idx="10">
                  <c:v>97.1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01-854E-839B-6F613ADA3FD3}"/>
            </c:ext>
          </c:extLst>
        </c:ser>
        <c:ser>
          <c:idx val="1"/>
          <c:order val="1"/>
          <c:tx>
            <c:strRef>
              <c:f>Deutschland!$A$27</c:f>
              <c:strCache>
                <c:ptCount val="1"/>
                <c:pt idx="0">
                  <c:v>Zweite Masernimpfung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Deutschland!$H$2:$R$2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Deutschland!$H$27:$R$27</c:f>
              <c:numCache>
                <c:formatCode>General</c:formatCode>
                <c:ptCount val="11"/>
                <c:pt idx="0">
                  <c:v>88.4</c:v>
                </c:pt>
                <c:pt idx="1">
                  <c:v>89</c:v>
                </c:pt>
                <c:pt idx="2">
                  <c:v>90.2</c:v>
                </c:pt>
                <c:pt idx="3">
                  <c:v>91.2</c:v>
                </c:pt>
                <c:pt idx="4">
                  <c:v>92.1</c:v>
                </c:pt>
                <c:pt idx="5">
                  <c:v>92.4</c:v>
                </c:pt>
                <c:pt idx="6">
                  <c:v>92.6</c:v>
                </c:pt>
                <c:pt idx="7">
                  <c:v>92.8</c:v>
                </c:pt>
                <c:pt idx="8">
                  <c:v>92.8</c:v>
                </c:pt>
                <c:pt idx="9">
                  <c:v>92.9</c:v>
                </c:pt>
                <c:pt idx="10">
                  <c:v>92.8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01-854E-839B-6F613ADA3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885455"/>
        <c:axId val="118887087"/>
      </c:lineChart>
      <c:catAx>
        <c:axId val="118885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18887087"/>
        <c:crosses val="autoZero"/>
        <c:auto val="1"/>
        <c:lblAlgn val="ctr"/>
        <c:lblOffset val="100"/>
        <c:noMultiLvlLbl val="0"/>
      </c:catAx>
      <c:valAx>
        <c:axId val="118887087"/>
        <c:scaling>
          <c:orientation val="minMax"/>
          <c:max val="99"/>
          <c:min val="8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% </a:t>
                </a:r>
              </a:p>
            </c:rich>
          </c:tx>
          <c:layout>
            <c:manualLayout>
              <c:xMode val="edge"/>
              <c:yMode val="edge"/>
              <c:x val="9.497964721845319E-3"/>
              <c:y val="0.431546497864237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18885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104456244190648"/>
          <c:y val="0.59390201224846895"/>
          <c:w val="0.28774783918631608"/>
          <c:h val="0.11284957027430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02-C74D-BB57-A76EF8AAB74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02-C74D-BB57-A76EF8AAB74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02-C74D-BB57-A76EF8AAB7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Deutschland!$A$30:$A$33</c:f>
              <c:strCache>
                <c:ptCount val="4"/>
                <c:pt idx="0">
                  <c:v>18 - 29 Jahre</c:v>
                </c:pt>
                <c:pt idx="1">
                  <c:v>30 - 39 Jahre</c:v>
                </c:pt>
                <c:pt idx="2">
                  <c:v>40 - 49 Jahre</c:v>
                </c:pt>
                <c:pt idx="3">
                  <c:v>Einschulung</c:v>
                </c:pt>
              </c:strCache>
            </c:strRef>
          </c:cat>
          <c:val>
            <c:numRef>
              <c:f>Deutschland!$B$30:$B$33</c:f>
              <c:numCache>
                <c:formatCode>General</c:formatCode>
                <c:ptCount val="4"/>
                <c:pt idx="0">
                  <c:v>79.8</c:v>
                </c:pt>
                <c:pt idx="1">
                  <c:v>46.7</c:v>
                </c:pt>
                <c:pt idx="2">
                  <c:v>25.1</c:v>
                </c:pt>
                <c:pt idx="3" formatCode="#,##0.0_ ;\-#,##0.0\ ">
                  <c:v>96.175000000000011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02-C74D-BB57-A76EF8AAB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3125583"/>
        <c:axId val="592587103"/>
      </c:barChart>
      <c:catAx>
        <c:axId val="593125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592587103"/>
        <c:crosses val="autoZero"/>
        <c:auto val="1"/>
        <c:lblAlgn val="ctr"/>
        <c:lblOffset val="100"/>
        <c:noMultiLvlLbl val="0"/>
      </c:catAx>
      <c:valAx>
        <c:axId val="592587103"/>
        <c:scaling>
          <c:orientation val="minMax"/>
          <c:max val="98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1.0057471264367816E-2"/>
              <c:y val="0.4308249604392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593125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453947368421"/>
          <c:y val="5.0166666666666665E-2"/>
          <c:w val="0.65581395047658519"/>
          <c:h val="0.75021548556430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Tabelle1!$A$12</c:f>
              <c:strCache>
                <c:ptCount val="1"/>
                <c:pt idx="0">
                  <c:v>befürwortend/eher befürwortend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D-3440-815C-023E5E14A0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Tabelle1!$B$1:$D$1</c:f>
              <c:numCache>
                <c:formatCode>General</c:formatCode>
                <c:ptCount val="3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</c:numCache>
            </c:numRef>
          </c:cat>
          <c:val>
            <c:numRef>
              <c:f>Tabelle1!$B$12:$D$12</c:f>
              <c:numCache>
                <c:formatCode>General</c:formatCode>
                <c:ptCount val="3"/>
                <c:pt idx="0">
                  <c:v>61</c:v>
                </c:pt>
                <c:pt idx="1">
                  <c:v>69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7D-3440-815C-023E5E14A0AB}"/>
            </c:ext>
          </c:extLst>
        </c:ser>
        <c:ser>
          <c:idx val="1"/>
          <c:order val="1"/>
          <c:tx>
            <c:strRef>
              <c:f>Tabelle1!$A$13</c:f>
              <c:strCache>
                <c:ptCount val="1"/>
                <c:pt idx="0">
                  <c:v>ablehnend/eher ablehnend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Tabelle1!$B$1:$D$1</c:f>
              <c:numCache>
                <c:formatCode>General</c:formatCode>
                <c:ptCount val="3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</c:numCache>
            </c:numRef>
          </c:cat>
          <c:val>
            <c:numRef>
              <c:f>Tabelle1!$B$13:$D$13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7D-3440-815C-023E5E14A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0069184"/>
        <c:axId val="1430118208"/>
      </c:barChart>
      <c:catAx>
        <c:axId val="14300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430118208"/>
        <c:crosses val="autoZero"/>
        <c:auto val="1"/>
        <c:lblAlgn val="ctr"/>
        <c:lblOffset val="100"/>
        <c:noMultiLvlLbl val="0"/>
      </c:catAx>
      <c:valAx>
        <c:axId val="143011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>
                    <a:latin typeface="Arial" panose="020B0604020202020204" pitchFamily="34" charset="0"/>
                    <a:cs typeface="Arial" panose="020B0604020202020204" pitchFamily="34" charset="0"/>
                  </a:rPr>
                  <a:t>% der Befragten</a:t>
                </a:r>
              </a:p>
            </c:rich>
          </c:tx>
          <c:layout>
            <c:manualLayout>
              <c:xMode val="edge"/>
              <c:yMode val="edge"/>
              <c:x val="1.2949640287769784E-2"/>
              <c:y val="0.252840461703650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4300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680682171020331"/>
          <c:y val="0.55950072041854815"/>
          <c:w val="0.2262056002228689"/>
          <c:h val="0.238901093812011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453947368421"/>
          <c:y val="5.0166666666666665E-2"/>
          <c:w val="0.65581395047658519"/>
          <c:h val="0.7502154855643045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Tabelle1!$A$7</c:f>
              <c:strCache>
                <c:ptCount val="1"/>
                <c:pt idx="0">
                  <c:v>Weil mich niemand auf die Notwendigkeit einer Impfung hingewiesen hat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Tabelle1!$B$1:$D$1</c:f>
              <c:numCache>
                <c:formatCode>General</c:formatCode>
                <c:ptCount val="3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</c:numCache>
            </c:numRef>
          </c:cat>
          <c:val>
            <c:numRef>
              <c:f>Tabelle1!$B$7:$D$7</c:f>
              <c:numCache>
                <c:formatCode>General</c:formatCode>
                <c:ptCount val="3"/>
                <c:pt idx="0">
                  <c:v>60</c:v>
                </c:pt>
                <c:pt idx="1">
                  <c:v>70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A-B84B-9537-9771EAE6C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0069184"/>
        <c:axId val="1430118208"/>
      </c:barChart>
      <c:catAx>
        <c:axId val="14300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430118208"/>
        <c:crosses val="autoZero"/>
        <c:auto val="1"/>
        <c:lblAlgn val="ctr"/>
        <c:lblOffset val="100"/>
        <c:noMultiLvlLbl val="0"/>
      </c:catAx>
      <c:valAx>
        <c:axId val="143011820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>
                    <a:latin typeface="Arial" panose="020B0604020202020204" pitchFamily="34" charset="0"/>
                    <a:cs typeface="Arial" panose="020B0604020202020204" pitchFamily="34" charset="0"/>
                  </a:rPr>
                  <a:t>% der Befragten</a:t>
                </a:r>
              </a:p>
            </c:rich>
          </c:tx>
          <c:layout>
            <c:manualLayout>
              <c:xMode val="edge"/>
              <c:yMode val="edge"/>
              <c:x val="1.8058395978529613E-2"/>
              <c:y val="0.332328320159519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4300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67147782507694"/>
          <c:y val="0.53311329264851459"/>
          <c:w val="0.1807570903284767"/>
          <c:h val="0.29255278619548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1E-8347-8CA7-43F97326246C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1E-8347-8CA7-43F97326246C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1E-8347-8CA7-43F97326246C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1E-8347-8CA7-43F97326246C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1E-8347-8CA7-43F97326246C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31E-8347-8CA7-43F97326246C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31E-8347-8CA7-43F97326246C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31E-8347-8CA7-43F97326246C}"/>
              </c:ext>
            </c:extLst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31E-8347-8CA7-43F97326246C}"/>
              </c:ext>
            </c:extLst>
          </c:dPt>
          <c:cat>
            <c:strRef>
              <c:f>'Last 12 months'!$B$53:$B$82</c:f>
              <c:strCache>
                <c:ptCount val="30"/>
                <c:pt idx="0">
                  <c:v>Ungarn</c:v>
                </c:pt>
                <c:pt idx="1">
                  <c:v>Luxemburg</c:v>
                </c:pt>
                <c:pt idx="2">
                  <c:v>Portugal</c:v>
                </c:pt>
                <c:pt idx="3">
                  <c:v>Schweden</c:v>
                </c:pt>
                <c:pt idx="4">
                  <c:v>Dänemark</c:v>
                </c:pt>
                <c:pt idx="5">
                  <c:v>Griechenland</c:v>
                </c:pt>
                <c:pt idx="6">
                  <c:v>Deutschland</c:v>
                </c:pt>
                <c:pt idx="7">
                  <c:v>Tschechien</c:v>
                </c:pt>
                <c:pt idx="8">
                  <c:v>Lettland</c:v>
                </c:pt>
                <c:pt idx="9">
                  <c:v>Norwegen</c:v>
                </c:pt>
                <c:pt idx="10">
                  <c:v>Spanien</c:v>
                </c:pt>
                <c:pt idx="11">
                  <c:v>Österreich</c:v>
                </c:pt>
                <c:pt idx="12">
                  <c:v>Belgien</c:v>
                </c:pt>
                <c:pt idx="13">
                  <c:v>Polen</c:v>
                </c:pt>
                <c:pt idx="14">
                  <c:v>Slowakei</c:v>
                </c:pt>
                <c:pt idx="15">
                  <c:v>Finnland</c:v>
                </c:pt>
                <c:pt idx="16">
                  <c:v>Bulgarien</c:v>
                </c:pt>
                <c:pt idx="17">
                  <c:v>Litauen</c:v>
                </c:pt>
                <c:pt idx="18">
                  <c:v>Niederlande</c:v>
                </c:pt>
                <c:pt idx="19">
                  <c:v>Slowenien</c:v>
                </c:pt>
                <c:pt idx="20">
                  <c:v>Estland</c:v>
                </c:pt>
                <c:pt idx="21">
                  <c:v>Großbritannien</c:v>
                </c:pt>
                <c:pt idx="22">
                  <c:v>Irland</c:v>
                </c:pt>
                <c:pt idx="23">
                  <c:v>Island</c:v>
                </c:pt>
                <c:pt idx="24">
                  <c:v>Italien</c:v>
                </c:pt>
                <c:pt idx="25">
                  <c:v>Malta</c:v>
                </c:pt>
                <c:pt idx="26">
                  <c:v>Zypern</c:v>
                </c:pt>
                <c:pt idx="27">
                  <c:v>Frankreich</c:v>
                </c:pt>
                <c:pt idx="28">
                  <c:v>Kroatien</c:v>
                </c:pt>
                <c:pt idx="29">
                  <c:v>Rumänien</c:v>
                </c:pt>
              </c:strCache>
            </c:strRef>
          </c:cat>
          <c:val>
            <c:numRef>
              <c:f>'Last 12 months'!$D$53:$D$82</c:f>
              <c:numCache>
                <c:formatCode>General</c:formatCode>
                <c:ptCount val="30"/>
                <c:pt idx="0">
                  <c:v>99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97</c:v>
                </c:pt>
                <c:pt idx="5">
                  <c:v>97</c:v>
                </c:pt>
                <c:pt idx="6">
                  <c:v>97</c:v>
                </c:pt>
                <c:pt idx="7">
                  <c:v>97</c:v>
                </c:pt>
                <c:pt idx="8">
                  <c:v>96</c:v>
                </c:pt>
                <c:pt idx="9">
                  <c:v>96</c:v>
                </c:pt>
                <c:pt idx="10">
                  <c:v>96</c:v>
                </c:pt>
                <c:pt idx="11">
                  <c:v>96</c:v>
                </c:pt>
                <c:pt idx="12">
                  <c:v>96</c:v>
                </c:pt>
                <c:pt idx="13">
                  <c:v>96</c:v>
                </c:pt>
                <c:pt idx="14">
                  <c:v>96</c:v>
                </c:pt>
                <c:pt idx="15">
                  <c:v>94</c:v>
                </c:pt>
                <c:pt idx="16">
                  <c:v>94</c:v>
                </c:pt>
                <c:pt idx="17">
                  <c:v>94</c:v>
                </c:pt>
                <c:pt idx="18">
                  <c:v>93</c:v>
                </c:pt>
                <c:pt idx="19">
                  <c:v>93</c:v>
                </c:pt>
                <c:pt idx="20">
                  <c:v>93</c:v>
                </c:pt>
                <c:pt idx="21">
                  <c:v>92</c:v>
                </c:pt>
                <c:pt idx="22">
                  <c:v>92</c:v>
                </c:pt>
                <c:pt idx="23">
                  <c:v>92</c:v>
                </c:pt>
                <c:pt idx="24">
                  <c:v>92</c:v>
                </c:pt>
                <c:pt idx="25">
                  <c:v>91</c:v>
                </c:pt>
                <c:pt idx="26">
                  <c:v>90</c:v>
                </c:pt>
                <c:pt idx="27">
                  <c:v>90</c:v>
                </c:pt>
                <c:pt idx="28">
                  <c:v>89</c:v>
                </c:pt>
                <c:pt idx="29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31E-8347-8CA7-43F973262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8940655"/>
        <c:axId val="699051199"/>
      </c:barChart>
      <c:catAx>
        <c:axId val="69894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99051199"/>
        <c:crosses val="autoZero"/>
        <c:auto val="1"/>
        <c:lblAlgn val="ctr"/>
        <c:lblOffset val="100"/>
        <c:noMultiLvlLbl val="0"/>
      </c:catAx>
      <c:valAx>
        <c:axId val="699051199"/>
        <c:scaling>
          <c:orientation val="minMax"/>
          <c:max val="100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98940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1E-8347-8CA7-43F97326246C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1E-8347-8CA7-43F97326246C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1E-8347-8CA7-43F97326246C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1E-8347-8CA7-43F97326246C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1E-8347-8CA7-43F97326246C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31E-8347-8CA7-43F97326246C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31E-8347-8CA7-43F97326246C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31E-8347-8CA7-43F97326246C}"/>
              </c:ext>
            </c:extLst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31E-8347-8CA7-43F97326246C}"/>
              </c:ext>
            </c:extLst>
          </c:dPt>
          <c:cat>
            <c:strRef>
              <c:f>'Last 12 months'!$B$53:$B$82</c:f>
              <c:strCache>
                <c:ptCount val="30"/>
                <c:pt idx="0">
                  <c:v>Ungarn</c:v>
                </c:pt>
                <c:pt idx="1">
                  <c:v>Luxemburg</c:v>
                </c:pt>
                <c:pt idx="2">
                  <c:v>Portugal</c:v>
                </c:pt>
                <c:pt idx="3">
                  <c:v>Schweden</c:v>
                </c:pt>
                <c:pt idx="4">
                  <c:v>Dänemark</c:v>
                </c:pt>
                <c:pt idx="5">
                  <c:v>Griechenland</c:v>
                </c:pt>
                <c:pt idx="6">
                  <c:v>Deutschland</c:v>
                </c:pt>
                <c:pt idx="7">
                  <c:v>Tschechien</c:v>
                </c:pt>
                <c:pt idx="8">
                  <c:v>Lettland</c:v>
                </c:pt>
                <c:pt idx="9">
                  <c:v>Norwegen</c:v>
                </c:pt>
                <c:pt idx="10">
                  <c:v>Spanien</c:v>
                </c:pt>
                <c:pt idx="11">
                  <c:v>Österreich</c:v>
                </c:pt>
                <c:pt idx="12">
                  <c:v>Belgien</c:v>
                </c:pt>
                <c:pt idx="13">
                  <c:v>Polen</c:v>
                </c:pt>
                <c:pt idx="14">
                  <c:v>Slowakei</c:v>
                </c:pt>
                <c:pt idx="15">
                  <c:v>Finnland</c:v>
                </c:pt>
                <c:pt idx="16">
                  <c:v>Bulgarien</c:v>
                </c:pt>
                <c:pt idx="17">
                  <c:v>Litauen</c:v>
                </c:pt>
                <c:pt idx="18">
                  <c:v>Niederlande</c:v>
                </c:pt>
                <c:pt idx="19">
                  <c:v>Slowenien</c:v>
                </c:pt>
                <c:pt idx="20">
                  <c:v>Estland</c:v>
                </c:pt>
                <c:pt idx="21">
                  <c:v>Großbritannien</c:v>
                </c:pt>
                <c:pt idx="22">
                  <c:v>Irland</c:v>
                </c:pt>
                <c:pt idx="23">
                  <c:v>Island</c:v>
                </c:pt>
                <c:pt idx="24">
                  <c:v>Italien</c:v>
                </c:pt>
                <c:pt idx="25">
                  <c:v>Malta</c:v>
                </c:pt>
                <c:pt idx="26">
                  <c:v>Zypern</c:v>
                </c:pt>
                <c:pt idx="27">
                  <c:v>Frankreich</c:v>
                </c:pt>
                <c:pt idx="28">
                  <c:v>Kroatien</c:v>
                </c:pt>
                <c:pt idx="29">
                  <c:v>Rumänien</c:v>
                </c:pt>
              </c:strCache>
            </c:strRef>
          </c:cat>
          <c:val>
            <c:numRef>
              <c:f>'Last 12 months'!$D$53:$D$82</c:f>
              <c:numCache>
                <c:formatCode>General</c:formatCode>
                <c:ptCount val="30"/>
                <c:pt idx="0">
                  <c:v>99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97</c:v>
                </c:pt>
                <c:pt idx="5">
                  <c:v>97</c:v>
                </c:pt>
                <c:pt idx="6">
                  <c:v>97</c:v>
                </c:pt>
                <c:pt idx="7">
                  <c:v>97</c:v>
                </c:pt>
                <c:pt idx="8">
                  <c:v>96</c:v>
                </c:pt>
                <c:pt idx="9">
                  <c:v>96</c:v>
                </c:pt>
                <c:pt idx="10">
                  <c:v>96</c:v>
                </c:pt>
                <c:pt idx="11">
                  <c:v>96</c:v>
                </c:pt>
                <c:pt idx="12">
                  <c:v>96</c:v>
                </c:pt>
                <c:pt idx="13">
                  <c:v>96</c:v>
                </c:pt>
                <c:pt idx="14">
                  <c:v>96</c:v>
                </c:pt>
                <c:pt idx="15">
                  <c:v>94</c:v>
                </c:pt>
                <c:pt idx="16">
                  <c:v>94</c:v>
                </c:pt>
                <c:pt idx="17">
                  <c:v>94</c:v>
                </c:pt>
                <c:pt idx="18">
                  <c:v>93</c:v>
                </c:pt>
                <c:pt idx="19">
                  <c:v>93</c:v>
                </c:pt>
                <c:pt idx="20">
                  <c:v>93</c:v>
                </c:pt>
                <c:pt idx="21">
                  <c:v>92</c:v>
                </c:pt>
                <c:pt idx="22">
                  <c:v>92</c:v>
                </c:pt>
                <c:pt idx="23">
                  <c:v>92</c:v>
                </c:pt>
                <c:pt idx="24">
                  <c:v>92</c:v>
                </c:pt>
                <c:pt idx="25">
                  <c:v>91</c:v>
                </c:pt>
                <c:pt idx="26">
                  <c:v>90</c:v>
                </c:pt>
                <c:pt idx="27">
                  <c:v>90</c:v>
                </c:pt>
                <c:pt idx="28">
                  <c:v>89</c:v>
                </c:pt>
                <c:pt idx="29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31E-8347-8CA7-43F973262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8940655"/>
        <c:axId val="699051199"/>
      </c:barChart>
      <c:catAx>
        <c:axId val="69894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99051199"/>
        <c:crosses val="autoZero"/>
        <c:auto val="1"/>
        <c:lblAlgn val="ctr"/>
        <c:lblOffset val="100"/>
        <c:noMultiLvlLbl val="0"/>
      </c:catAx>
      <c:valAx>
        <c:axId val="699051199"/>
        <c:scaling>
          <c:orientation val="minMax"/>
          <c:max val="100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98940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E4-3541-9496-95070189819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E4-3541-9496-95070189819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E4-3541-9496-95070189819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E4-3541-9496-950701898191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E4-3541-9496-950701898191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5E4-3541-9496-950701898191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5E4-3541-9496-950701898191}"/>
              </c:ext>
            </c:extLst>
          </c:dPt>
          <c:dPt>
            <c:idx val="2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5E4-3541-9496-950701898191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5E4-3541-9496-950701898191}"/>
              </c:ext>
            </c:extLst>
          </c:dPt>
          <c:cat>
            <c:strRef>
              <c:f>'Last 12 months'!$B$98:$B$127</c:f>
              <c:strCache>
                <c:ptCount val="30"/>
                <c:pt idx="0">
                  <c:v>Ungarn</c:v>
                </c:pt>
                <c:pt idx="1">
                  <c:v>Slowakei</c:v>
                </c:pt>
                <c:pt idx="2">
                  <c:v>Kroatien</c:v>
                </c:pt>
                <c:pt idx="3">
                  <c:v>Schweden</c:v>
                </c:pt>
                <c:pt idx="4">
                  <c:v>Portugal</c:v>
                </c:pt>
                <c:pt idx="5">
                  <c:v>Island</c:v>
                </c:pt>
                <c:pt idx="6">
                  <c:v>Slowenien</c:v>
                </c:pt>
                <c:pt idx="7">
                  <c:v>Spanien</c:v>
                </c:pt>
                <c:pt idx="8">
                  <c:v>Deutschland</c:v>
                </c:pt>
                <c:pt idx="9">
                  <c:v>Polen</c:v>
                </c:pt>
                <c:pt idx="10">
                  <c:v>Finnland</c:v>
                </c:pt>
                <c:pt idx="11">
                  <c:v>Bulgarien</c:v>
                </c:pt>
                <c:pt idx="12">
                  <c:v>Litauen</c:v>
                </c:pt>
                <c:pt idx="13">
                  <c:v>Norwegen</c:v>
                </c:pt>
                <c:pt idx="14">
                  <c:v>Estland</c:v>
                </c:pt>
                <c:pt idx="15">
                  <c:v>Niederlande</c:v>
                </c:pt>
                <c:pt idx="16">
                  <c:v>Tschechien</c:v>
                </c:pt>
                <c:pt idx="17">
                  <c:v>Lettland</c:v>
                </c:pt>
                <c:pt idx="18">
                  <c:v>Dänemark</c:v>
                </c:pt>
                <c:pt idx="19">
                  <c:v>Zypern</c:v>
                </c:pt>
                <c:pt idx="20">
                  <c:v>Großbritannien</c:v>
                </c:pt>
                <c:pt idx="21">
                  <c:v>Italien</c:v>
                </c:pt>
                <c:pt idx="22">
                  <c:v>Luxemburg</c:v>
                </c:pt>
                <c:pt idx="23">
                  <c:v>Belgien</c:v>
                </c:pt>
                <c:pt idx="24">
                  <c:v>Österreich</c:v>
                </c:pt>
                <c:pt idx="25">
                  <c:v>Griechenland</c:v>
                </c:pt>
                <c:pt idx="26">
                  <c:v>Malta</c:v>
                </c:pt>
                <c:pt idx="27">
                  <c:v>Frankreich</c:v>
                </c:pt>
                <c:pt idx="28">
                  <c:v>Rumänien</c:v>
                </c:pt>
                <c:pt idx="29">
                  <c:v>Irland</c:v>
                </c:pt>
              </c:strCache>
            </c:strRef>
          </c:cat>
          <c:val>
            <c:numRef>
              <c:f>'Last 12 months'!$E$98:$E$127</c:f>
              <c:numCache>
                <c:formatCode>General</c:formatCode>
                <c:ptCount val="30"/>
                <c:pt idx="0">
                  <c:v>99</c:v>
                </c:pt>
                <c:pt idx="1">
                  <c:v>97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94</c:v>
                </c:pt>
                <c:pt idx="7">
                  <c:v>93</c:v>
                </c:pt>
                <c:pt idx="8">
                  <c:v>93</c:v>
                </c:pt>
                <c:pt idx="9">
                  <c:v>93</c:v>
                </c:pt>
                <c:pt idx="10">
                  <c:v>92</c:v>
                </c:pt>
                <c:pt idx="11">
                  <c:v>92</c:v>
                </c:pt>
                <c:pt idx="12">
                  <c:v>92</c:v>
                </c:pt>
                <c:pt idx="13">
                  <c:v>91</c:v>
                </c:pt>
                <c:pt idx="14">
                  <c:v>91</c:v>
                </c:pt>
                <c:pt idx="15">
                  <c:v>90</c:v>
                </c:pt>
                <c:pt idx="16">
                  <c:v>90</c:v>
                </c:pt>
                <c:pt idx="17">
                  <c:v>89</c:v>
                </c:pt>
                <c:pt idx="18">
                  <c:v>88</c:v>
                </c:pt>
                <c:pt idx="19">
                  <c:v>88</c:v>
                </c:pt>
                <c:pt idx="20">
                  <c:v>88</c:v>
                </c:pt>
                <c:pt idx="21">
                  <c:v>86</c:v>
                </c:pt>
                <c:pt idx="22">
                  <c:v>86</c:v>
                </c:pt>
                <c:pt idx="23">
                  <c:v>85</c:v>
                </c:pt>
                <c:pt idx="24">
                  <c:v>84</c:v>
                </c:pt>
                <c:pt idx="25">
                  <c:v>83</c:v>
                </c:pt>
                <c:pt idx="26">
                  <c:v>83</c:v>
                </c:pt>
                <c:pt idx="27">
                  <c:v>80</c:v>
                </c:pt>
                <c:pt idx="28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E4-3541-9496-950701898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3186719"/>
        <c:axId val="702784591"/>
      </c:barChart>
      <c:catAx>
        <c:axId val="703186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02784591"/>
        <c:crosses val="autoZero"/>
        <c:auto val="1"/>
        <c:lblAlgn val="ctr"/>
        <c:lblOffset val="100"/>
        <c:noMultiLvlLbl val="0"/>
      </c:catAx>
      <c:valAx>
        <c:axId val="702784591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80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03186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F616B-8F35-4341-BCD3-7F5282CA2D9E}" type="datetimeFigureOut">
              <a:rPr lang="de-DE" smtClean="0"/>
              <a:t>01.12.19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F7DED-C8AC-9040-A12D-410A6576A5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73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364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248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07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702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598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262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699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227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299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44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61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38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31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58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862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37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465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F7DED-C8AC-9040-A12D-410A6576A5D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01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FB0AD27-3CFE-E54E-B9DA-FD345465A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577" y="67521"/>
            <a:ext cx="1567064" cy="9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028A8E-4526-3242-9E2F-3C300B93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F279C5-CFB2-4240-AC02-FB2617958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539D4A-973F-654A-8F62-E04536B5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4CAE46-4751-3F44-A01D-EB0EBE42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45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253E58-AECB-3648-B9DB-E765D5DE2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460" y="136525"/>
            <a:ext cx="740625" cy="900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2DF9628-3EDC-1F42-A293-731B109F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F69888-F98E-4E45-9790-88877B0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B17A47-CD31-C948-8E45-6BCD7F07F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023" y="6356349"/>
            <a:ext cx="7689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Braucht Deutschland eine Impfpflicht? </a:t>
            </a:r>
            <a:r>
              <a:rPr lang="de-DE"/>
              <a:t>- Tag der Allgemeinmedizin, Jena, 30.11.2019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C6DD4B-88B9-E046-9ED6-0B0ED4AAA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878B-E64E-3141-828E-94F0AB08B5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46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C7E346-3508-4E47-8D7D-14AD0BE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657F8D-6BED-5B4D-9FCD-77F0588E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5A77AA-AC68-4F4D-9EC7-B5046E0AF647}"/>
              </a:ext>
            </a:extLst>
          </p:cNvPr>
          <p:cNvSpPr txBox="1"/>
          <p:nvPr/>
        </p:nvSpPr>
        <p:spPr>
          <a:xfrm>
            <a:off x="1771740" y="1987318"/>
            <a:ext cx="864852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Braucht Deutschland eine Impfpflicht?</a:t>
            </a:r>
          </a:p>
          <a:p>
            <a:pPr algn="ctr"/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Dr. Steffen Rabe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Kinder- und Jugendarzt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solidFill>
                  <a:srgbClr val="AA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Sprecher des Vorstandes</a:t>
            </a:r>
          </a:p>
          <a:p>
            <a:pPr algn="ctr"/>
            <a:r>
              <a:rPr lang="de-DE" b="1" dirty="0">
                <a:solidFill>
                  <a:srgbClr val="AA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Ärzte für individuelle Impfentscheidung eV</a:t>
            </a:r>
          </a:p>
          <a:p>
            <a:pPr algn="ctr"/>
            <a:endParaRPr lang="de-DE" b="1" dirty="0">
              <a:solidFill>
                <a:srgbClr val="AAB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Erklärung zu Interessenkonflikten: impf-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info.de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283B9C1-AFFE-5543-AA65-F62787C658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200371"/>
              </p:ext>
            </p:extLst>
          </p:nvPr>
        </p:nvGraphicFramePr>
        <p:xfrm>
          <a:off x="643467" y="475130"/>
          <a:ext cx="10905066" cy="619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C7E346-3508-4E47-8D7D-14AD0BE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657F8D-6BED-5B4D-9FCD-77F0588E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10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8EEEAD-0EDA-1F4F-8DA9-106ED3FE4A47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Impfhindernisse Masernimpfung bei Erwachsenen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BZgA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11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Impfquote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Masernimpfung 2017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ECDC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C40F531-7FE7-CD4A-AB0A-17D04FBF75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084590"/>
              </p:ext>
            </p:extLst>
          </p:nvPr>
        </p:nvGraphicFramePr>
        <p:xfrm>
          <a:off x="515566" y="223736"/>
          <a:ext cx="10671243" cy="623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48D28D5A-CCBC-924C-956E-5519E8297A6F}"/>
              </a:ext>
            </a:extLst>
          </p:cNvPr>
          <p:cNvSpPr txBox="1"/>
          <p:nvPr/>
        </p:nvSpPr>
        <p:spPr>
          <a:xfrm>
            <a:off x="8610600" y="858259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Masernimpfpflicht</a:t>
            </a:r>
          </a:p>
        </p:txBody>
      </p:sp>
    </p:spTree>
    <p:extLst>
      <p:ext uri="{BB962C8B-B14F-4D97-AF65-F5344CB8AC3E}">
        <p14:creationId xmlns:p14="http://schemas.microsoft.com/office/powerpoint/2010/main" val="158470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El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12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Impfquote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Masernimpfung 2017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ECDC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C40F531-7FE7-CD4A-AB0A-17D04FBF75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08002"/>
              </p:ext>
            </p:extLst>
          </p:nvPr>
        </p:nvGraphicFramePr>
        <p:xfrm>
          <a:off x="515566" y="223736"/>
          <a:ext cx="10671243" cy="623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99042D82-2163-BE4E-B943-B8F3C322F942}"/>
              </a:ext>
            </a:extLst>
          </p:cNvPr>
          <p:cNvSpPr txBox="1"/>
          <p:nvPr/>
        </p:nvSpPr>
        <p:spPr>
          <a:xfrm>
            <a:off x="3333712" y="519166"/>
            <a:ext cx="432000" cy="5940000"/>
          </a:xfrm>
          <a:prstGeom prst="rect">
            <a:avLst/>
          </a:prstGeom>
          <a:solidFill>
            <a:srgbClr val="AAB500">
              <a:alpha val="50000"/>
            </a:srgbClr>
          </a:solidFill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59E5B58-4CA4-CC49-9A91-72117785F506}"/>
              </a:ext>
            </a:extLst>
          </p:cNvPr>
          <p:cNvSpPr txBox="1"/>
          <p:nvPr/>
        </p:nvSpPr>
        <p:spPr>
          <a:xfrm>
            <a:off x="8610600" y="858259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Masernimpfpflicht</a:t>
            </a:r>
          </a:p>
        </p:txBody>
      </p:sp>
    </p:spTree>
    <p:extLst>
      <p:ext uri="{BB962C8B-B14F-4D97-AF65-F5344CB8AC3E}">
        <p14:creationId xmlns:p14="http://schemas.microsoft.com/office/powerpoint/2010/main" val="638129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13</a:t>
            </a:fld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0FCCC48-091E-DE4A-9218-CE04FCAAA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895157"/>
              </p:ext>
            </p:extLst>
          </p:nvPr>
        </p:nvGraphicFramePr>
        <p:xfrm>
          <a:off x="505838" y="554478"/>
          <a:ext cx="10710153" cy="5885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18C4ADF0-E716-DC4E-9054-60596C8B0465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Impfquote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Masernimpfung 2017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ECDC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EB6505-74A6-7847-B677-679631D33ACF}"/>
              </a:ext>
            </a:extLst>
          </p:cNvPr>
          <p:cNvSpPr txBox="1"/>
          <p:nvPr/>
        </p:nvSpPr>
        <p:spPr>
          <a:xfrm>
            <a:off x="8610600" y="858259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Masernimpfpflicht</a:t>
            </a:r>
          </a:p>
        </p:txBody>
      </p:sp>
    </p:spTree>
    <p:extLst>
      <p:ext uri="{BB962C8B-B14F-4D97-AF65-F5344CB8AC3E}">
        <p14:creationId xmlns:p14="http://schemas.microsoft.com/office/powerpoint/2010/main" val="38253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El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14</a:t>
            </a:fld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0FCCC48-091E-DE4A-9218-CE04FCAAA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353618"/>
              </p:ext>
            </p:extLst>
          </p:nvPr>
        </p:nvGraphicFramePr>
        <p:xfrm>
          <a:off x="505838" y="554478"/>
          <a:ext cx="10710153" cy="5885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18C4ADF0-E716-DC4E-9054-60596C8B0465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Impfquote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Masernimpfung 2017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ECDC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E30FE7-4BD3-2D4C-B97A-3AB54183FD78}"/>
              </a:ext>
            </a:extLst>
          </p:cNvPr>
          <p:cNvSpPr txBox="1"/>
          <p:nvPr/>
        </p:nvSpPr>
        <p:spPr>
          <a:xfrm>
            <a:off x="4009485" y="519166"/>
            <a:ext cx="432000" cy="5940000"/>
          </a:xfrm>
          <a:prstGeom prst="rect">
            <a:avLst/>
          </a:prstGeom>
          <a:solidFill>
            <a:srgbClr val="AAB500">
              <a:alpha val="50000"/>
            </a:srgbClr>
          </a:solidFill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1D9938-5DE4-1F47-A6E7-2B0C4D7DE1AF}"/>
              </a:ext>
            </a:extLst>
          </p:cNvPr>
          <p:cNvSpPr txBox="1"/>
          <p:nvPr/>
        </p:nvSpPr>
        <p:spPr>
          <a:xfrm>
            <a:off x="8610600" y="858259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Masernimpfpflicht</a:t>
            </a:r>
          </a:p>
        </p:txBody>
      </p:sp>
    </p:spTree>
    <p:extLst>
      <p:ext uri="{BB962C8B-B14F-4D97-AF65-F5344CB8AC3E}">
        <p14:creationId xmlns:p14="http://schemas.microsoft.com/office/powerpoint/2010/main" val="177802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15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Masernfälle pro 1.000.000 Einwohner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2018 – Juli 2019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ECDC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1AD03D55-5C70-2C44-B01C-4CCCA6E603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756838"/>
              </p:ext>
            </p:extLst>
          </p:nvPr>
        </p:nvGraphicFramePr>
        <p:xfrm>
          <a:off x="515566" y="593386"/>
          <a:ext cx="10661515" cy="5836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CA155E4-19CA-CE40-A9A5-1EC10E00BE63}"/>
              </a:ext>
            </a:extLst>
          </p:cNvPr>
          <p:cNvSpPr txBox="1"/>
          <p:nvPr/>
        </p:nvSpPr>
        <p:spPr>
          <a:xfrm>
            <a:off x="1606731" y="844411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Masernimpfpflicht</a:t>
            </a:r>
          </a:p>
        </p:txBody>
      </p:sp>
    </p:spTree>
    <p:extLst>
      <p:ext uri="{BB962C8B-B14F-4D97-AF65-F5344CB8AC3E}">
        <p14:creationId xmlns:p14="http://schemas.microsoft.com/office/powerpoint/2010/main" val="40502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3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3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3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3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3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El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16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Masernfälle pro 1.000.000 Einwohner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2018 – Juli 2019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ECDC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1AD03D55-5C70-2C44-B01C-4CCCA6E60307}"/>
              </a:ext>
            </a:extLst>
          </p:cNvPr>
          <p:cNvGraphicFramePr>
            <a:graphicFrameLocks/>
          </p:cNvGraphicFramePr>
          <p:nvPr/>
        </p:nvGraphicFramePr>
        <p:xfrm>
          <a:off x="515566" y="593386"/>
          <a:ext cx="10661515" cy="5836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693F1CDF-7ADC-284C-980D-A8680DEC39DA}"/>
              </a:ext>
            </a:extLst>
          </p:cNvPr>
          <p:cNvSpPr txBox="1"/>
          <p:nvPr/>
        </p:nvSpPr>
        <p:spPr>
          <a:xfrm>
            <a:off x="4933614" y="768484"/>
            <a:ext cx="432000" cy="5690681"/>
          </a:xfrm>
          <a:prstGeom prst="rect">
            <a:avLst/>
          </a:prstGeom>
          <a:solidFill>
            <a:srgbClr val="AAB500">
              <a:alpha val="50000"/>
            </a:srgbClr>
          </a:solidFill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CD2DF3-DAF9-674C-BD1B-688666D4E55D}"/>
              </a:ext>
            </a:extLst>
          </p:cNvPr>
          <p:cNvSpPr txBox="1"/>
          <p:nvPr/>
        </p:nvSpPr>
        <p:spPr>
          <a:xfrm>
            <a:off x="1606731" y="844411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Masernimpfpflicht</a:t>
            </a:r>
          </a:p>
        </p:txBody>
      </p:sp>
    </p:spTree>
    <p:extLst>
      <p:ext uri="{BB962C8B-B14F-4D97-AF65-F5344CB8AC3E}">
        <p14:creationId xmlns:p14="http://schemas.microsoft.com/office/powerpoint/2010/main" val="3744567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17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FF569E-FBA8-C141-AF6B-C4E2FD860E52}"/>
              </a:ext>
            </a:extLst>
          </p:cNvPr>
          <p:cNvSpPr txBox="1"/>
          <p:nvPr/>
        </p:nvSpPr>
        <p:spPr>
          <a:xfrm>
            <a:off x="838199" y="1016000"/>
            <a:ext cx="10515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Alle Begründungen des BMG für die Impfpflicht sind schlicht: falsch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es gibt keine Zunahme der Masernfälle in Deutschland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schon gar nicht bei Kindern – deren Anteil an den Masernfällen nimmt seit Jahren ab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es gibt keine Zunahme der Impfmüdigkeit in Deutschland – im Gegenteil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Impflücken gibt es nicht in Kindergarten und Schule, sondern bei Erwachsenen - diese werden von der Impfpflicht nicht erfasst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Durchimpfungsraten in Deutschland sind bei Masern höher als in den meisten Ländern mit einer Impfpflicht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Erkrankungszahlen in Deutschland sind bei Masern niedriger als in den meisten Ländern mit einer Impfpflicht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Elimination der Masern scheitert nicht an zu niedrigen Impfquoten, sondern an einer viel zu schlechten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der Masern</a:t>
            </a:r>
          </a:p>
        </p:txBody>
      </p:sp>
    </p:spTree>
    <p:extLst>
      <p:ext uri="{BB962C8B-B14F-4D97-AF65-F5344CB8AC3E}">
        <p14:creationId xmlns:p14="http://schemas.microsoft.com/office/powerpoint/2010/main" val="7146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18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FF569E-FBA8-C141-AF6B-C4E2FD860E52}"/>
              </a:ext>
            </a:extLst>
          </p:cNvPr>
          <p:cNvSpPr txBox="1"/>
          <p:nvPr/>
        </p:nvSpPr>
        <p:spPr>
          <a:xfrm>
            <a:off x="838200" y="2967335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AA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 braucht keine Impfpflicht!</a:t>
            </a:r>
          </a:p>
        </p:txBody>
      </p:sp>
    </p:spTree>
    <p:extLst>
      <p:ext uri="{BB962C8B-B14F-4D97-AF65-F5344CB8AC3E}">
        <p14:creationId xmlns:p14="http://schemas.microsoft.com/office/powerpoint/2010/main" val="34061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n 3" descr="Spahn Impfpflicht.mp4">
            <a:hlinkClick r:id="" action="ppaction://media"/>
            <a:extLst>
              <a:ext uri="{FF2B5EF4-FFF2-40B4-BE49-F238E27FC236}">
                <a16:creationId xmlns:a16="http://schemas.microsoft.com/office/drawing/2014/main" id="{ED87F21E-DDE1-B547-AF71-5D7CEC8BEE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5804" y="1438168"/>
            <a:ext cx="7735887" cy="4351338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00A7049-C395-624C-B091-CAB830078E83}"/>
              </a:ext>
            </a:extLst>
          </p:cNvPr>
          <p:cNvSpPr txBox="1"/>
          <p:nvPr/>
        </p:nvSpPr>
        <p:spPr>
          <a:xfrm>
            <a:off x="1606731" y="136525"/>
            <a:ext cx="897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sind wir heute hier?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249D0166-1A06-C741-93E0-27035BB1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1DCCB934-46D0-D640-A4F3-B1C0FEDA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97B878B-E64E-3141-828E-94F0AB08B5D3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7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B5B56F1-131B-3540-8669-55209D46B1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510864"/>
              </p:ext>
            </p:extLst>
          </p:nvPr>
        </p:nvGraphicFramePr>
        <p:xfrm>
          <a:off x="643467" y="957263"/>
          <a:ext cx="10905066" cy="525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E9CF680-5D42-C446-A03D-E497B8F9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062783-D8A7-5749-983D-12AC5198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3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92D6A3D-A7E1-E348-802C-ADD51B618C28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Masernfälle in Deutschland pro Jahr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SurvStat@RKI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EF462C9A-ABBB-8144-9849-B0746E7A57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986265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F2C92E-47D2-9B42-AD6A-A14AE01E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D1D9F9E-3E59-4C42-A0F6-226D49CE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4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71318E-720D-C64D-A1FB-BC8CC0B39578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Masern in Deutschland nach Altersgruppen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SurvStat@RKI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4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medien 6" descr="Spahn_Impfpflicht_2.mp4">
            <a:hlinkClick r:id="" action="ppaction://media"/>
            <a:extLst>
              <a:ext uri="{FF2B5EF4-FFF2-40B4-BE49-F238E27FC236}">
                <a16:creationId xmlns:a16="http://schemas.microsoft.com/office/drawing/2014/main" id="{39FE0BF9-6330-CA4D-A06C-5AC6E42FAC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056" y="1438167"/>
            <a:ext cx="7735887" cy="4351338"/>
          </a:xfrm>
        </p:spPr>
      </p:pic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24A33DBE-86AE-6E4E-9D5D-63CCAA56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97B878B-E64E-3141-828E-94F0AB08B5D3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32D449F5-33F1-C746-BC07-A1F36592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</p:spTree>
    <p:extLst>
      <p:ext uri="{BB962C8B-B14F-4D97-AF65-F5344CB8AC3E}">
        <p14:creationId xmlns:p14="http://schemas.microsoft.com/office/powerpoint/2010/main" val="32751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97350D-0F96-6E47-82B8-F909E524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F77AC6-2903-2A49-955B-AEC635A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6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AA62A4-20ED-6E40-BDE0-CA6AAF7D6557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Impfquoten Masern bei Einschulung – Deutschland gesamt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RKI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F0BCB038-B8EF-524A-8143-36D1071E6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28256"/>
              </p:ext>
            </p:extLst>
          </p:nvPr>
        </p:nvGraphicFramePr>
        <p:xfrm>
          <a:off x="838200" y="514350"/>
          <a:ext cx="103378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05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97350D-0F96-6E47-82B8-F909E524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F77AC6-2903-2A49-955B-AEC635A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7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AA62A4-20ED-6E40-BDE0-CA6AAF7D6557}"/>
              </a:ext>
            </a:extLst>
          </p:cNvPr>
          <p:cNvSpPr txBox="1"/>
          <p:nvPr/>
        </p:nvSpPr>
        <p:spPr>
          <a:xfrm>
            <a:off x="1606731" y="136525"/>
            <a:ext cx="897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Masernimpfquote 2008 - 2011</a:t>
            </a:r>
          </a:p>
          <a:p>
            <a:pPr algn="ctr"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DEGS1-Studie/RKI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31AB1757-F389-3941-8B5E-C3895D8B6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6163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237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El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AA0040-790E-6544-A13A-8512DCDC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A8E0C7-ADAE-5C46-893B-A0945C54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8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FF75AA-89C8-E44A-BB56-262CFBDB506A}"/>
              </a:ext>
            </a:extLst>
          </p:cNvPr>
          <p:cNvSpPr txBox="1"/>
          <p:nvPr/>
        </p:nvSpPr>
        <p:spPr>
          <a:xfrm>
            <a:off x="1606731" y="136525"/>
            <a:ext cx="897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„Impfmüdigkeit“ in Deutschland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048477-662C-5F45-9240-E69F9484FE71}"/>
              </a:ext>
            </a:extLst>
          </p:cNvPr>
          <p:cNvSpPr txBox="1"/>
          <p:nvPr/>
        </p:nvSpPr>
        <p:spPr>
          <a:xfrm>
            <a:off x="2756409" y="2382560"/>
            <a:ext cx="6679179" cy="148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„Die angestiegenen Fallzahlen sind auf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fortschreitende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Impfmüdigkeit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zurückzuführen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.“</a:t>
            </a:r>
          </a:p>
          <a:p>
            <a:pPr algn="r">
              <a:lnSpc>
                <a:spcPct val="150000"/>
              </a:lnSpc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Referentenentwurf des Masernschutzgesetzes</a:t>
            </a:r>
          </a:p>
        </p:txBody>
      </p:sp>
    </p:spTree>
    <p:extLst>
      <p:ext uri="{BB962C8B-B14F-4D97-AF65-F5344CB8AC3E}">
        <p14:creationId xmlns:p14="http://schemas.microsoft.com/office/powerpoint/2010/main" val="16666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88BE287-6D70-2A4F-A8EB-A226AB3E6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940632"/>
              </p:ext>
            </p:extLst>
          </p:nvPr>
        </p:nvGraphicFramePr>
        <p:xfrm>
          <a:off x="643467" y="546847"/>
          <a:ext cx="10905066" cy="631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9890A6-D3B6-4C42-B45E-7CC5CE75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/>
              <a:t>Braucht Deutschland eine Impfpflicht? – Tag der Allgemeinmedizin, Jena, 30.11.2019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6B177C-DA87-1545-9493-34F6FF5A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878B-E64E-3141-828E-94F0AB08B5D3}" type="slidenum">
              <a:rPr lang="de-DE" smtClean="0"/>
              <a:t>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4A5A076-028C-5343-9391-069886BEB6C6}"/>
              </a:ext>
            </a:extLst>
          </p:cNvPr>
          <p:cNvSpPr txBox="1"/>
          <p:nvPr/>
        </p:nvSpPr>
        <p:spPr>
          <a:xfrm>
            <a:off x="1606731" y="136525"/>
            <a:ext cx="8978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Einstellungen gegenüber Impfungen allgemein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BZgA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El"/>
        </p:bldSub>
      </p:bldGraphic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Macintosh PowerPoint</Application>
  <PresentationFormat>Breitbild</PresentationFormat>
  <Paragraphs>128</Paragraphs>
  <Slides>18</Slides>
  <Notes>18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Steffen Rabe</dc:creator>
  <cp:lastModifiedBy>Dr. Steffen Rabe</cp:lastModifiedBy>
  <cp:revision>61</cp:revision>
  <dcterms:created xsi:type="dcterms:W3CDTF">2019-10-05T13:54:31Z</dcterms:created>
  <dcterms:modified xsi:type="dcterms:W3CDTF">2019-12-01T14:03:53Z</dcterms:modified>
</cp:coreProperties>
</file>